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12192000" cy="6858000"/>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86"/>
        <p:guide pos="3857"/>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64.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63.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p:nvSpPr>
        <p:spPr>
          <a:xfrm>
            <a:off x="145415" y="3728085"/>
            <a:ext cx="1388110" cy="65024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nchorCtr="0"/>
          <a:p>
            <a:pPr algn="ctr"/>
            <a:r>
              <a:rPr lang="zh-CN" altLang="en-US" sz="1400">
                <a:latin typeface="华文中宋" panose="02010600040101010101" charset="-122"/>
                <a:ea typeface="华文中宋" panose="02010600040101010101" charset="-122"/>
              </a:rPr>
              <a:t>宅基地和建房农户书面申请</a:t>
            </a:r>
            <a:endParaRPr lang="zh-CN" altLang="en-US" sz="1400">
              <a:latin typeface="华文中宋" panose="02010600040101010101" charset="-122"/>
              <a:ea typeface="华文中宋" panose="02010600040101010101" charset="-122"/>
            </a:endParaRPr>
          </a:p>
        </p:txBody>
      </p:sp>
      <p:sp>
        <p:nvSpPr>
          <p:cNvPr id="5" name="矩形 4"/>
          <p:cNvSpPr/>
          <p:nvPr/>
        </p:nvSpPr>
        <p:spPr>
          <a:xfrm>
            <a:off x="2776855" y="3728085"/>
            <a:ext cx="871220" cy="90360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1400">
                <a:latin typeface="华文中宋" panose="02010600040101010101" charset="-122"/>
                <a:ea typeface="华文中宋" panose="02010600040101010101" charset="-122"/>
              </a:rPr>
              <a:t>村民</a:t>
            </a:r>
            <a:r>
              <a:rPr lang="zh-CN" altLang="en-US" sz="1400">
                <a:latin typeface="华文中宋" panose="02010600040101010101" charset="-122"/>
                <a:ea typeface="华文中宋" panose="02010600040101010101" charset="-122"/>
              </a:rPr>
              <a:t>小组讨论评议和公示</a:t>
            </a:r>
            <a:endParaRPr lang="zh-CN" altLang="en-US" sz="1400">
              <a:latin typeface="华文中宋" panose="02010600040101010101" charset="-122"/>
              <a:ea typeface="华文中宋" panose="02010600040101010101" charset="-122"/>
            </a:endParaRPr>
          </a:p>
        </p:txBody>
      </p:sp>
      <p:sp>
        <p:nvSpPr>
          <p:cNvPr id="6" name="矩形 5"/>
          <p:cNvSpPr/>
          <p:nvPr/>
        </p:nvSpPr>
        <p:spPr>
          <a:xfrm>
            <a:off x="4891405" y="3728085"/>
            <a:ext cx="1388110" cy="60833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1400">
                <a:latin typeface="华文中宋" panose="02010600040101010101" charset="-122"/>
                <a:ea typeface="华文中宋" panose="02010600040101010101" charset="-122"/>
              </a:rPr>
              <a:t>村级组织审查</a:t>
            </a:r>
            <a:endParaRPr lang="zh-CN" altLang="en-US" sz="1400">
              <a:latin typeface="华文中宋" panose="02010600040101010101" charset="-122"/>
              <a:ea typeface="华文中宋" panose="02010600040101010101" charset="-122"/>
            </a:endParaRPr>
          </a:p>
        </p:txBody>
      </p:sp>
      <p:sp>
        <p:nvSpPr>
          <p:cNvPr id="7" name="矩形 6"/>
          <p:cNvSpPr/>
          <p:nvPr/>
        </p:nvSpPr>
        <p:spPr>
          <a:xfrm>
            <a:off x="6727190" y="3728085"/>
            <a:ext cx="1388110" cy="60833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zh-CN" altLang="en-US" sz="1400">
                <a:latin typeface="华文中宋" panose="02010600040101010101" charset="-122"/>
                <a:ea typeface="华文中宋" panose="02010600040101010101" charset="-122"/>
                <a:sym typeface="+mn-ea"/>
              </a:rPr>
              <a:t>乡镇、街道联审联批</a:t>
            </a:r>
            <a:endParaRPr lang="zh-CN" altLang="en-US" sz="1400">
              <a:latin typeface="华文中宋" panose="02010600040101010101" charset="-122"/>
              <a:ea typeface="华文中宋" panose="02010600040101010101" charset="-122"/>
              <a:sym typeface="+mn-ea"/>
            </a:endParaRPr>
          </a:p>
        </p:txBody>
      </p:sp>
      <p:sp>
        <p:nvSpPr>
          <p:cNvPr id="8" name="矩形 7"/>
          <p:cNvSpPr/>
          <p:nvPr/>
        </p:nvSpPr>
        <p:spPr>
          <a:xfrm>
            <a:off x="8648700" y="3728085"/>
            <a:ext cx="1388110" cy="60833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zh-CN" altLang="en-US" sz="1400">
                <a:latin typeface="华文中宋" panose="02010600040101010101" charset="-122"/>
                <a:ea typeface="华文中宋" panose="02010600040101010101" charset="-122"/>
                <a:sym typeface="+mn-ea"/>
              </a:rPr>
              <a:t>开始</a:t>
            </a:r>
            <a:r>
              <a:rPr lang="zh-CN" altLang="en-US" sz="1400">
                <a:latin typeface="华文中宋" panose="02010600040101010101" charset="-122"/>
                <a:ea typeface="华文中宋" panose="02010600040101010101" charset="-122"/>
                <a:sym typeface="+mn-ea"/>
              </a:rPr>
              <a:t>施工</a:t>
            </a:r>
            <a:endParaRPr lang="zh-CN" altLang="en-US" sz="1400">
              <a:latin typeface="华文中宋" panose="02010600040101010101" charset="-122"/>
              <a:ea typeface="华文中宋" panose="02010600040101010101" charset="-122"/>
              <a:sym typeface="+mn-ea"/>
            </a:endParaRPr>
          </a:p>
        </p:txBody>
      </p:sp>
      <p:sp>
        <p:nvSpPr>
          <p:cNvPr id="9" name="矩形 8"/>
          <p:cNvSpPr/>
          <p:nvPr/>
        </p:nvSpPr>
        <p:spPr>
          <a:xfrm>
            <a:off x="10570210" y="3728085"/>
            <a:ext cx="1388110" cy="60833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zh-CN" altLang="en-US" sz="1400">
                <a:latin typeface="华文中宋" panose="02010600040101010101" charset="-122"/>
                <a:ea typeface="华文中宋" panose="02010600040101010101" charset="-122"/>
                <a:sym typeface="+mn-ea"/>
              </a:rPr>
              <a:t>建立管理档案</a:t>
            </a:r>
            <a:endParaRPr lang="zh-CN" altLang="en-US" sz="1400">
              <a:latin typeface="华文中宋" panose="02010600040101010101" charset="-122"/>
              <a:ea typeface="华文中宋" panose="02010600040101010101" charset="-122"/>
              <a:sym typeface="+mn-ea"/>
            </a:endParaRPr>
          </a:p>
        </p:txBody>
      </p:sp>
      <p:pic>
        <p:nvPicPr>
          <p:cNvPr id="10" name="图片 9" descr="4412de948851319e41106bbd59b0689"/>
          <p:cNvPicPr>
            <a:picLocks noChangeAspect="1"/>
          </p:cNvPicPr>
          <p:nvPr/>
        </p:nvPicPr>
        <p:blipFill>
          <a:blip r:embed="rId1"/>
          <a:stretch>
            <a:fillRect/>
          </a:stretch>
        </p:blipFill>
        <p:spPr>
          <a:xfrm>
            <a:off x="1533525" y="3909695"/>
            <a:ext cx="1243330" cy="247650"/>
          </a:xfrm>
          <a:prstGeom prst="rect">
            <a:avLst/>
          </a:prstGeom>
        </p:spPr>
      </p:pic>
      <p:pic>
        <p:nvPicPr>
          <p:cNvPr id="11" name="图片 10" descr="4412de948851319e41106bbd59b0689"/>
          <p:cNvPicPr>
            <a:picLocks noChangeAspect="1"/>
          </p:cNvPicPr>
          <p:nvPr/>
        </p:nvPicPr>
        <p:blipFill>
          <a:blip r:embed="rId2"/>
          <a:stretch>
            <a:fillRect/>
          </a:stretch>
        </p:blipFill>
        <p:spPr>
          <a:xfrm>
            <a:off x="3648075" y="3909695"/>
            <a:ext cx="1243330" cy="247650"/>
          </a:xfrm>
          <a:prstGeom prst="rect">
            <a:avLst/>
          </a:prstGeom>
        </p:spPr>
      </p:pic>
      <p:cxnSp>
        <p:nvCxnSpPr>
          <p:cNvPr id="12" name="直接箭头连接符 11"/>
          <p:cNvCxnSpPr/>
          <p:nvPr/>
        </p:nvCxnSpPr>
        <p:spPr>
          <a:xfrm>
            <a:off x="839470" y="2891155"/>
            <a:ext cx="0" cy="8369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3" name="矩形 12"/>
          <p:cNvSpPr/>
          <p:nvPr/>
        </p:nvSpPr>
        <p:spPr>
          <a:xfrm>
            <a:off x="145415" y="1943735"/>
            <a:ext cx="1388110" cy="85534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buClrTx/>
              <a:buSzTx/>
              <a:buFontTx/>
            </a:pPr>
            <a:r>
              <a:rPr lang="zh-CN" altLang="en-US" sz="1400">
                <a:latin typeface="华文中宋" panose="02010600040101010101" charset="-122"/>
                <a:ea typeface="华文中宋" panose="02010600040101010101" charset="-122"/>
              </a:rPr>
              <a:t>符合宅基地申请条件的建房村民申请材料</a:t>
            </a:r>
            <a:endParaRPr lang="zh-CN" altLang="en-US" sz="1400">
              <a:latin typeface="华文中宋" panose="02010600040101010101" charset="-122"/>
              <a:ea typeface="华文中宋" panose="02010600040101010101" charset="-122"/>
            </a:endParaRPr>
          </a:p>
        </p:txBody>
      </p:sp>
      <p:sp>
        <p:nvSpPr>
          <p:cNvPr id="14" name="矩形 13"/>
          <p:cNvSpPr/>
          <p:nvPr/>
        </p:nvSpPr>
        <p:spPr>
          <a:xfrm>
            <a:off x="2247900" y="1867535"/>
            <a:ext cx="1929130" cy="102362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l">
              <a:buClrTx/>
              <a:buSzTx/>
              <a:buFontTx/>
            </a:pPr>
            <a:r>
              <a:rPr lang="zh-CN" altLang="en-US" sz="1400">
                <a:latin typeface="华文中宋" panose="02010600040101010101" charset="-122"/>
                <a:ea typeface="华文中宋" panose="02010600040101010101" charset="-122"/>
                <a:sym typeface="+mn-ea"/>
              </a:rPr>
              <a:t>1.</a:t>
            </a:r>
            <a:r>
              <a:rPr lang="zh-CN" altLang="en-US" sz="1400">
                <a:latin typeface="华文中宋" panose="02010600040101010101" charset="-122"/>
                <a:ea typeface="华文中宋" panose="02010600040101010101" charset="-122"/>
                <a:sym typeface="+mn-ea"/>
              </a:rPr>
              <a:t>申请理由</a:t>
            </a:r>
            <a:endParaRPr lang="zh-CN" altLang="en-US" sz="1400">
              <a:latin typeface="华文中宋" panose="02010600040101010101" charset="-122"/>
              <a:ea typeface="华文中宋" panose="02010600040101010101" charset="-122"/>
              <a:sym typeface="+mn-ea"/>
            </a:endParaRPr>
          </a:p>
          <a:p>
            <a:pPr lvl="0" algn="l">
              <a:buClrTx/>
              <a:buSzTx/>
              <a:buFontTx/>
            </a:pPr>
            <a:r>
              <a:rPr lang="zh-CN" altLang="en-US" sz="1400">
                <a:latin typeface="华文中宋" panose="02010600040101010101" charset="-122"/>
                <a:ea typeface="华文中宋" panose="02010600040101010101" charset="-122"/>
                <a:sym typeface="+mn-ea"/>
              </a:rPr>
              <a:t>2.拟</a:t>
            </a:r>
            <a:r>
              <a:rPr lang="zh-CN" altLang="en-US" sz="1400">
                <a:latin typeface="华文中宋" panose="02010600040101010101" charset="-122"/>
                <a:ea typeface="华文中宋" panose="02010600040101010101" charset="-122"/>
                <a:sym typeface="+mn-ea"/>
              </a:rPr>
              <a:t>用地位置和面积</a:t>
            </a:r>
            <a:endParaRPr lang="zh-CN" altLang="en-US" sz="1400">
              <a:latin typeface="华文中宋" panose="02010600040101010101" charset="-122"/>
              <a:ea typeface="华文中宋" panose="02010600040101010101" charset="-122"/>
              <a:sym typeface="+mn-ea"/>
            </a:endParaRPr>
          </a:p>
          <a:p>
            <a:pPr lvl="0" algn="l">
              <a:buClrTx/>
              <a:buSzTx/>
              <a:buFontTx/>
            </a:pPr>
            <a:r>
              <a:rPr lang="zh-CN" altLang="en-US" sz="1400">
                <a:latin typeface="华文中宋" panose="02010600040101010101" charset="-122"/>
                <a:ea typeface="华文中宋" panose="02010600040101010101" charset="-122"/>
                <a:sym typeface="+mn-ea"/>
              </a:rPr>
              <a:t>3</a:t>
            </a:r>
            <a:r>
              <a:rPr lang="zh-CN" altLang="en-US" sz="1400">
                <a:latin typeface="华文中宋" panose="02010600040101010101" charset="-122"/>
                <a:ea typeface="华文中宋" panose="02010600040101010101" charset="-122"/>
                <a:sym typeface="+mn-ea"/>
              </a:rPr>
              <a:t>拟建房层高和面积等情况</a:t>
            </a:r>
            <a:endParaRPr lang="zh-CN" altLang="en-US" sz="1400">
              <a:latin typeface="华文中宋" panose="02010600040101010101" charset="-122"/>
              <a:ea typeface="华文中宋" panose="02010600040101010101" charset="-122"/>
              <a:sym typeface="+mn-ea"/>
            </a:endParaRPr>
          </a:p>
        </p:txBody>
      </p:sp>
      <p:cxnSp>
        <p:nvCxnSpPr>
          <p:cNvPr id="16" name="直接箭头连接符 15"/>
          <p:cNvCxnSpPr/>
          <p:nvPr/>
        </p:nvCxnSpPr>
        <p:spPr>
          <a:xfrm>
            <a:off x="3212465" y="2891155"/>
            <a:ext cx="0" cy="8369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7" name="矩形 16"/>
          <p:cNvSpPr/>
          <p:nvPr/>
        </p:nvSpPr>
        <p:spPr>
          <a:xfrm>
            <a:off x="4505960" y="1692275"/>
            <a:ext cx="1854835" cy="119888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l">
              <a:buClrTx/>
              <a:buSzTx/>
              <a:buFontTx/>
            </a:pPr>
            <a:r>
              <a:rPr lang="en-US" altLang="zh-CN" sz="1400">
                <a:latin typeface="华文中宋" panose="02010600040101010101" charset="-122"/>
                <a:ea typeface="华文中宋" panose="02010600040101010101" charset="-122"/>
                <a:sym typeface="+mn-ea"/>
              </a:rPr>
              <a:t>1</a:t>
            </a:r>
            <a:r>
              <a:rPr lang="zh-CN" altLang="en-US" sz="1400">
                <a:latin typeface="华文中宋" panose="02010600040101010101" charset="-122"/>
                <a:ea typeface="华文中宋" panose="02010600040101010101" charset="-122"/>
                <a:sym typeface="+mn-ea"/>
              </a:rPr>
              <a:t>.材料是否真实有效</a:t>
            </a:r>
            <a:endParaRPr lang="zh-CN" altLang="en-US" sz="1400">
              <a:latin typeface="华文中宋" panose="02010600040101010101" charset="-122"/>
              <a:ea typeface="华文中宋" panose="02010600040101010101" charset="-122"/>
              <a:sym typeface="+mn-ea"/>
            </a:endParaRPr>
          </a:p>
          <a:p>
            <a:pPr lvl="0" algn="l">
              <a:buClrTx/>
              <a:buSzTx/>
              <a:buFontTx/>
            </a:pPr>
            <a:r>
              <a:rPr lang="en-US" altLang="zh-CN" sz="1400">
                <a:latin typeface="华文中宋" panose="02010600040101010101" charset="-122"/>
                <a:ea typeface="华文中宋" panose="02010600040101010101" charset="-122"/>
                <a:sym typeface="+mn-ea"/>
              </a:rPr>
              <a:t>2.</a:t>
            </a:r>
            <a:r>
              <a:rPr lang="zh-CN" altLang="en-US" sz="1400">
                <a:latin typeface="华文中宋" panose="02010600040101010101" charset="-122"/>
                <a:ea typeface="华文中宋" panose="02010600040101010101" charset="-122"/>
                <a:sym typeface="+mn-ea"/>
              </a:rPr>
              <a:t>拟用地建房是否</a:t>
            </a:r>
            <a:r>
              <a:rPr lang="en-US" altLang="zh-CN" sz="1400">
                <a:latin typeface="华文中宋" panose="02010600040101010101" charset="-122"/>
                <a:ea typeface="华文中宋" panose="02010600040101010101" charset="-122"/>
                <a:sym typeface="+mn-ea"/>
              </a:rPr>
              <a:t>         </a:t>
            </a:r>
            <a:r>
              <a:rPr lang="zh-CN" altLang="en-US" sz="1400">
                <a:latin typeface="华文中宋" panose="02010600040101010101" charset="-122"/>
                <a:ea typeface="华文中宋" panose="02010600040101010101" charset="-122"/>
                <a:sym typeface="+mn-ea"/>
              </a:rPr>
              <a:t>符合村庄规划</a:t>
            </a:r>
            <a:endParaRPr lang="zh-CN" altLang="en-US" sz="1400">
              <a:latin typeface="华文中宋" panose="02010600040101010101" charset="-122"/>
              <a:ea typeface="华文中宋" panose="02010600040101010101" charset="-122"/>
              <a:sym typeface="+mn-ea"/>
            </a:endParaRPr>
          </a:p>
          <a:p>
            <a:pPr lvl="0" algn="l">
              <a:buClrTx/>
              <a:buSzTx/>
              <a:buFontTx/>
            </a:pPr>
            <a:r>
              <a:rPr lang="en-US" altLang="zh-CN" sz="1400">
                <a:latin typeface="华文中宋" panose="02010600040101010101" charset="-122"/>
                <a:ea typeface="华文中宋" panose="02010600040101010101" charset="-122"/>
                <a:sym typeface="+mn-ea"/>
              </a:rPr>
              <a:t>3</a:t>
            </a:r>
            <a:r>
              <a:rPr lang="zh-CN" altLang="en-US" sz="1400">
                <a:latin typeface="华文中宋" panose="02010600040101010101" charset="-122"/>
                <a:ea typeface="华文中宋" panose="02010600040101010101" charset="-122"/>
                <a:sym typeface="+mn-ea"/>
              </a:rPr>
              <a:t>.用地建房相邻权利人意见等</a:t>
            </a:r>
            <a:endParaRPr lang="zh-CN" altLang="en-US" sz="1400">
              <a:latin typeface="华文中宋" panose="02010600040101010101" charset="-122"/>
              <a:ea typeface="华文中宋" panose="02010600040101010101" charset="-122"/>
              <a:sym typeface="+mn-ea"/>
            </a:endParaRPr>
          </a:p>
        </p:txBody>
      </p:sp>
      <p:cxnSp>
        <p:nvCxnSpPr>
          <p:cNvPr id="18" name="直接箭头连接符 17"/>
          <p:cNvCxnSpPr/>
          <p:nvPr/>
        </p:nvCxnSpPr>
        <p:spPr>
          <a:xfrm>
            <a:off x="5511165" y="2891155"/>
            <a:ext cx="0" cy="8369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19" name="矩形 18"/>
          <p:cNvSpPr/>
          <p:nvPr/>
        </p:nvSpPr>
        <p:spPr>
          <a:xfrm>
            <a:off x="6541135" y="1073785"/>
            <a:ext cx="1760220" cy="181737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l"/>
            <a:r>
              <a:rPr lang="en-US" altLang="zh-CN" sz="1000"/>
              <a:t>1.进行现场核查， 开展农村宅基地用地建房联审联批</a:t>
            </a:r>
            <a:endParaRPr lang="en-US" altLang="zh-CN" sz="1000"/>
          </a:p>
          <a:p>
            <a:pPr algn="l"/>
            <a:r>
              <a:rPr lang="en-US" altLang="zh-CN" sz="1000"/>
              <a:t>2.</a:t>
            </a:r>
            <a:r>
              <a:rPr lang="zh-CN" altLang="en-US" sz="1000"/>
              <a:t>经核查符合批准条件的，依法办理规划许可、用地审批手续</a:t>
            </a:r>
            <a:endParaRPr lang="zh-CN" altLang="en-US" sz="1000"/>
          </a:p>
          <a:p>
            <a:pPr algn="l"/>
            <a:r>
              <a:rPr lang="en-US" altLang="zh-CN" sz="1000"/>
              <a:t>3.</a:t>
            </a:r>
            <a:r>
              <a:rPr lang="zh-CN" altLang="en-US" sz="1000"/>
              <a:t>建立审批台账报县级农业农村、自然资源、住房城乡建设备案</a:t>
            </a:r>
            <a:endParaRPr lang="zh-CN" altLang="en-US" sz="1000"/>
          </a:p>
          <a:p>
            <a:pPr algn="l"/>
            <a:r>
              <a:rPr lang="en-US" altLang="zh-CN" sz="1000"/>
              <a:t>4.</a:t>
            </a:r>
            <a:r>
              <a:rPr lang="zh-CN" altLang="en-US" sz="1000"/>
              <a:t>免费提供放线服务</a:t>
            </a:r>
            <a:endParaRPr lang="zh-CN" altLang="en-US" sz="1000"/>
          </a:p>
        </p:txBody>
      </p:sp>
      <p:cxnSp>
        <p:nvCxnSpPr>
          <p:cNvPr id="20" name="直接箭头连接符 19"/>
          <p:cNvCxnSpPr/>
          <p:nvPr/>
        </p:nvCxnSpPr>
        <p:spPr>
          <a:xfrm>
            <a:off x="7421245" y="2891155"/>
            <a:ext cx="0" cy="8369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21" name="矩形 20"/>
          <p:cNvSpPr/>
          <p:nvPr/>
        </p:nvSpPr>
        <p:spPr>
          <a:xfrm>
            <a:off x="8481695" y="770890"/>
            <a:ext cx="1946910" cy="212026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l">
              <a:buClrTx/>
              <a:buSzTx/>
              <a:buFontTx/>
            </a:pPr>
            <a:r>
              <a:rPr lang="en-US" altLang="zh-CN" sz="1000">
                <a:sym typeface="+mn-ea"/>
              </a:rPr>
              <a:t>1.建房村民与建筑施工企业或者承揽工程的农村建筑工匠签订施工合同</a:t>
            </a:r>
            <a:endParaRPr lang="en-US" altLang="zh-CN" sz="1000">
              <a:sym typeface="+mn-ea"/>
            </a:endParaRPr>
          </a:p>
          <a:p>
            <a:pPr lvl="0" algn="l">
              <a:buClrTx/>
              <a:buSzTx/>
              <a:buFontTx/>
            </a:pPr>
            <a:r>
              <a:rPr lang="en-US" altLang="zh-CN" sz="1000">
                <a:sym typeface="+mn-ea"/>
              </a:rPr>
              <a:t>2.建筑施工企业或者承揽工程的农村建筑工匠</a:t>
            </a:r>
            <a:r>
              <a:rPr lang="zh-CN" altLang="en-US" sz="1000">
                <a:sym typeface="+mn-ea"/>
              </a:rPr>
              <a:t>落实</a:t>
            </a:r>
            <a:r>
              <a:rPr lang="en-US" altLang="zh-CN" sz="1000">
                <a:sym typeface="+mn-ea"/>
              </a:rPr>
              <a:t>设计图纸、施工技术标准和操作规程施工；在施工中采取安全施工措施，及时发现和消除施工、消防等安全隐患</a:t>
            </a:r>
            <a:endParaRPr lang="en-US" altLang="zh-CN" sz="1000">
              <a:sym typeface="+mn-ea"/>
            </a:endParaRPr>
          </a:p>
          <a:p>
            <a:pPr lvl="0" algn="l">
              <a:buClrTx/>
              <a:buSzTx/>
              <a:buFontTx/>
            </a:pPr>
            <a:r>
              <a:rPr lang="en-US" altLang="zh-CN" sz="1000">
                <a:sym typeface="+mn-ea"/>
              </a:rPr>
              <a:t>3.</a:t>
            </a:r>
            <a:r>
              <a:rPr lang="zh-CN" altLang="en-US" sz="1000">
                <a:sym typeface="+mn-ea"/>
              </a:rPr>
              <a:t>鼓励推行监理制度</a:t>
            </a:r>
            <a:endParaRPr lang="zh-CN" altLang="en-US" sz="1000">
              <a:sym typeface="+mn-ea"/>
            </a:endParaRPr>
          </a:p>
          <a:p>
            <a:pPr lvl="0" algn="l">
              <a:buClrTx/>
              <a:buSzTx/>
              <a:buFontTx/>
            </a:pPr>
            <a:r>
              <a:rPr lang="en-US" altLang="zh-CN" sz="1000">
                <a:sym typeface="+mn-ea"/>
              </a:rPr>
              <a:t>4.</a:t>
            </a:r>
            <a:r>
              <a:rPr lang="zh-CN" altLang="en-US" sz="1000">
                <a:sym typeface="+mn-ea"/>
              </a:rPr>
              <a:t>使用合格建材、建筑构（配）件和设备；</a:t>
            </a:r>
            <a:endParaRPr lang="zh-CN" altLang="en-US" sz="1000">
              <a:sym typeface="+mn-ea"/>
            </a:endParaRPr>
          </a:p>
          <a:p>
            <a:pPr lvl="0" algn="l">
              <a:buClrTx/>
              <a:buSzTx/>
              <a:buFontTx/>
            </a:pPr>
            <a:r>
              <a:rPr lang="en-US" altLang="zh-CN" sz="1000">
                <a:sym typeface="+mn-ea"/>
              </a:rPr>
              <a:t>5.</a:t>
            </a:r>
            <a:r>
              <a:rPr lang="zh-CN" altLang="en-US" sz="1000">
                <a:sym typeface="+mn-ea"/>
              </a:rPr>
              <a:t>鼓励建设绿色农房</a:t>
            </a:r>
            <a:endParaRPr lang="en-US" altLang="zh-CN" sz="1000">
              <a:sym typeface="+mn-ea"/>
            </a:endParaRPr>
          </a:p>
        </p:txBody>
      </p:sp>
      <p:cxnSp>
        <p:nvCxnSpPr>
          <p:cNvPr id="22" name="直接箭头连接符 21"/>
          <p:cNvCxnSpPr/>
          <p:nvPr/>
        </p:nvCxnSpPr>
        <p:spPr>
          <a:xfrm>
            <a:off x="9331325" y="2891155"/>
            <a:ext cx="0" cy="8369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23" name="矩形 22"/>
          <p:cNvSpPr/>
          <p:nvPr/>
        </p:nvSpPr>
        <p:spPr>
          <a:xfrm>
            <a:off x="10570210" y="1180465"/>
            <a:ext cx="1283970" cy="171069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l">
              <a:buClrTx/>
              <a:buSzTx/>
              <a:buFontTx/>
            </a:pPr>
            <a:r>
              <a:rPr lang="zh-CN" altLang="en-US" sz="1400">
                <a:latin typeface="华文中宋" panose="02010600040101010101" charset="-122"/>
                <a:ea typeface="华文中宋" panose="02010600040101010101" charset="-122"/>
              </a:rPr>
              <a:t>街道、乡镇负责将农村住房建设管理中收集的资料整理归档， 加强农村住房建设档案管理</a:t>
            </a:r>
            <a:endParaRPr lang="zh-CN" altLang="en-US" sz="1400">
              <a:latin typeface="华文中宋" panose="02010600040101010101" charset="-122"/>
              <a:ea typeface="华文中宋" panose="02010600040101010101" charset="-122"/>
            </a:endParaRPr>
          </a:p>
        </p:txBody>
      </p:sp>
      <p:cxnSp>
        <p:nvCxnSpPr>
          <p:cNvPr id="24" name="直接箭头连接符 23"/>
          <p:cNvCxnSpPr/>
          <p:nvPr/>
        </p:nvCxnSpPr>
        <p:spPr>
          <a:xfrm>
            <a:off x="11352530" y="2891155"/>
            <a:ext cx="0" cy="8369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25" name="直接箭头连接符 24"/>
          <p:cNvCxnSpPr>
            <a:stCxn id="6" idx="3"/>
            <a:endCxn id="7" idx="1"/>
          </p:cNvCxnSpPr>
          <p:nvPr/>
        </p:nvCxnSpPr>
        <p:spPr>
          <a:xfrm>
            <a:off x="6279515" y="4032250"/>
            <a:ext cx="447675" cy="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26" name="直接箭头连接符 25"/>
          <p:cNvCxnSpPr>
            <a:endCxn id="8" idx="1"/>
          </p:cNvCxnSpPr>
          <p:nvPr/>
        </p:nvCxnSpPr>
        <p:spPr>
          <a:xfrm>
            <a:off x="8115300" y="4032250"/>
            <a:ext cx="533400" cy="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27" name="直接箭头连接符 26"/>
          <p:cNvCxnSpPr/>
          <p:nvPr/>
        </p:nvCxnSpPr>
        <p:spPr>
          <a:xfrm>
            <a:off x="10036810" y="4032250"/>
            <a:ext cx="533400" cy="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cxnSp>
        <p:nvCxnSpPr>
          <p:cNvPr id="29" name="直接箭头连接符 28"/>
          <p:cNvCxnSpPr/>
          <p:nvPr/>
        </p:nvCxnSpPr>
        <p:spPr>
          <a:xfrm>
            <a:off x="7421245" y="4336415"/>
            <a:ext cx="5715" cy="608965"/>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31" name="矩形 30"/>
          <p:cNvSpPr/>
          <p:nvPr/>
        </p:nvSpPr>
        <p:spPr>
          <a:xfrm>
            <a:off x="6642100" y="4945380"/>
            <a:ext cx="1568450" cy="66484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en-US" altLang="zh-CN" sz="1400">
                <a:latin typeface="华文中宋" panose="02010600040101010101" charset="-122"/>
                <a:ea typeface="华文中宋" panose="02010600040101010101" charset="-122"/>
                <a:sym typeface="+mn-ea"/>
              </a:rPr>
              <a:t>  </a:t>
            </a:r>
            <a:r>
              <a:rPr lang="zh-CN" altLang="en-US" sz="1400">
                <a:latin typeface="华文中宋" panose="02010600040101010101" charset="-122"/>
                <a:ea typeface="华文中宋" panose="02010600040101010101" charset="-122"/>
                <a:sym typeface="+mn-ea"/>
              </a:rPr>
              <a:t>报县级自然资源、农业农村、住房部门备案</a:t>
            </a:r>
            <a:endParaRPr lang="zh-CN" altLang="en-US" sz="1400">
              <a:latin typeface="华文中宋" panose="02010600040101010101" charset="-122"/>
              <a:ea typeface="华文中宋" panose="02010600040101010101" charset="-122"/>
              <a:sym typeface="+mn-ea"/>
            </a:endParaRPr>
          </a:p>
        </p:txBody>
      </p:sp>
      <p:cxnSp>
        <p:nvCxnSpPr>
          <p:cNvPr id="32" name="直接箭头连接符 31"/>
          <p:cNvCxnSpPr>
            <a:stCxn id="8" idx="2"/>
            <a:endCxn id="33" idx="0"/>
          </p:cNvCxnSpPr>
          <p:nvPr/>
        </p:nvCxnSpPr>
        <p:spPr>
          <a:xfrm>
            <a:off x="9342755" y="4336415"/>
            <a:ext cx="635" cy="143637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33" name="矩形 32"/>
          <p:cNvSpPr/>
          <p:nvPr/>
        </p:nvSpPr>
        <p:spPr>
          <a:xfrm>
            <a:off x="8806180" y="5772785"/>
            <a:ext cx="1073785" cy="48450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zh-CN" altLang="en-US" sz="1400">
                <a:latin typeface="华文中宋" panose="02010600040101010101" charset="-122"/>
                <a:ea typeface="华文中宋" panose="02010600040101010101" charset="-122"/>
                <a:sym typeface="+mn-ea"/>
              </a:rPr>
              <a:t>主体施工</a:t>
            </a:r>
            <a:endParaRPr lang="zh-CN" altLang="en-US" sz="1400">
              <a:latin typeface="华文中宋" panose="02010600040101010101" charset="-122"/>
              <a:ea typeface="华文中宋" panose="02010600040101010101" charset="-122"/>
              <a:sym typeface="+mn-ea"/>
            </a:endParaRPr>
          </a:p>
        </p:txBody>
      </p:sp>
      <p:sp>
        <p:nvSpPr>
          <p:cNvPr id="34" name="矩形 33"/>
          <p:cNvSpPr/>
          <p:nvPr/>
        </p:nvSpPr>
        <p:spPr>
          <a:xfrm>
            <a:off x="10377805" y="5106670"/>
            <a:ext cx="1631315" cy="114998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en-US" altLang="zh-CN" sz="1400">
                <a:latin typeface="华文中宋" panose="02010600040101010101" charset="-122"/>
                <a:ea typeface="华文中宋" panose="02010600040101010101" charset="-122"/>
                <a:sym typeface="+mn-ea"/>
              </a:rPr>
              <a:t>街道、乡镇的行政执法人员对农村住房施工质量和安全实施监督检查</a:t>
            </a:r>
            <a:endParaRPr lang="zh-CN" altLang="en-US" sz="1400">
              <a:latin typeface="华文中宋" panose="02010600040101010101" charset="-122"/>
              <a:ea typeface="华文中宋" panose="02010600040101010101" charset="-122"/>
              <a:sym typeface="+mn-ea"/>
            </a:endParaRPr>
          </a:p>
        </p:txBody>
      </p:sp>
      <p:sp>
        <p:nvSpPr>
          <p:cNvPr id="35" name="文本框 34"/>
          <p:cNvSpPr txBox="1"/>
          <p:nvPr/>
        </p:nvSpPr>
        <p:spPr>
          <a:xfrm>
            <a:off x="1911350" y="3728085"/>
            <a:ext cx="487680" cy="275590"/>
          </a:xfrm>
          <a:prstGeom prst="rect">
            <a:avLst/>
          </a:prstGeom>
          <a:noFill/>
        </p:spPr>
        <p:txBody>
          <a:bodyPr wrap="none" rtlCol="0">
            <a:spAutoFit/>
          </a:bodyPr>
          <a:p>
            <a:r>
              <a:rPr lang="zh-CN" altLang="en-US" sz="1200"/>
              <a:t>符合</a:t>
            </a:r>
            <a:endParaRPr lang="zh-CN" altLang="en-US" sz="1200"/>
          </a:p>
        </p:txBody>
      </p:sp>
      <p:sp>
        <p:nvSpPr>
          <p:cNvPr id="36" name="文本框 35"/>
          <p:cNvSpPr txBox="1"/>
          <p:nvPr/>
        </p:nvSpPr>
        <p:spPr>
          <a:xfrm>
            <a:off x="1835150" y="4003675"/>
            <a:ext cx="640080" cy="275590"/>
          </a:xfrm>
          <a:prstGeom prst="rect">
            <a:avLst/>
          </a:prstGeom>
          <a:noFill/>
        </p:spPr>
        <p:txBody>
          <a:bodyPr wrap="none" rtlCol="0">
            <a:spAutoFit/>
          </a:bodyPr>
          <a:p>
            <a:r>
              <a:rPr lang="zh-CN" altLang="en-US" sz="1200"/>
              <a:t>不符合</a:t>
            </a:r>
            <a:endParaRPr lang="zh-CN" altLang="en-US" sz="1200"/>
          </a:p>
        </p:txBody>
      </p:sp>
      <p:sp>
        <p:nvSpPr>
          <p:cNvPr id="37" name="文本框 36"/>
          <p:cNvSpPr txBox="1"/>
          <p:nvPr/>
        </p:nvSpPr>
        <p:spPr>
          <a:xfrm>
            <a:off x="4025900" y="3728085"/>
            <a:ext cx="487680" cy="275590"/>
          </a:xfrm>
          <a:prstGeom prst="rect">
            <a:avLst/>
          </a:prstGeom>
          <a:noFill/>
        </p:spPr>
        <p:txBody>
          <a:bodyPr wrap="none" rtlCol="0">
            <a:spAutoFit/>
          </a:bodyPr>
          <a:p>
            <a:r>
              <a:rPr lang="zh-CN" altLang="en-US" sz="1200"/>
              <a:t>符合</a:t>
            </a:r>
            <a:endParaRPr lang="zh-CN" altLang="en-US" sz="1200"/>
          </a:p>
        </p:txBody>
      </p:sp>
      <p:sp>
        <p:nvSpPr>
          <p:cNvPr id="38" name="文本框 37"/>
          <p:cNvSpPr txBox="1"/>
          <p:nvPr/>
        </p:nvSpPr>
        <p:spPr>
          <a:xfrm>
            <a:off x="3949700" y="4003675"/>
            <a:ext cx="640080" cy="275590"/>
          </a:xfrm>
          <a:prstGeom prst="rect">
            <a:avLst/>
          </a:prstGeom>
          <a:noFill/>
        </p:spPr>
        <p:txBody>
          <a:bodyPr wrap="none" rtlCol="0">
            <a:spAutoFit/>
          </a:bodyPr>
          <a:p>
            <a:r>
              <a:rPr lang="zh-CN" altLang="en-US" sz="1200"/>
              <a:t>不符合</a:t>
            </a:r>
            <a:endParaRPr lang="zh-CN" altLang="en-US" sz="1200"/>
          </a:p>
        </p:txBody>
      </p:sp>
      <p:cxnSp>
        <p:nvCxnSpPr>
          <p:cNvPr id="41" name="直接箭头连接符 40"/>
          <p:cNvCxnSpPr/>
          <p:nvPr/>
        </p:nvCxnSpPr>
        <p:spPr>
          <a:xfrm flipH="1" flipV="1">
            <a:off x="9860915" y="5972175"/>
            <a:ext cx="516890" cy="762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pic>
        <p:nvPicPr>
          <p:cNvPr id="42" name="图片 41" descr="4412de948851319e41106bbd59b0689"/>
          <p:cNvPicPr>
            <a:picLocks noChangeAspect="1"/>
          </p:cNvPicPr>
          <p:nvPr/>
        </p:nvPicPr>
        <p:blipFill>
          <a:blip r:embed="rId3"/>
          <a:stretch>
            <a:fillRect/>
          </a:stretch>
        </p:blipFill>
        <p:spPr>
          <a:xfrm>
            <a:off x="5929630" y="5896610"/>
            <a:ext cx="2876550" cy="573405"/>
          </a:xfrm>
          <a:prstGeom prst="rect">
            <a:avLst/>
          </a:prstGeom>
        </p:spPr>
      </p:pic>
      <p:sp>
        <p:nvSpPr>
          <p:cNvPr id="43" name="矩形 42"/>
          <p:cNvSpPr/>
          <p:nvPr/>
        </p:nvSpPr>
        <p:spPr>
          <a:xfrm>
            <a:off x="4903470" y="5741670"/>
            <a:ext cx="1026160" cy="54673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sz="1400">
                <a:latin typeface="华文中宋" panose="02010600040101010101" charset="-122"/>
                <a:ea typeface="华文中宋" panose="02010600040101010101" charset="-122"/>
              </a:rPr>
              <a:t>竣工验收</a:t>
            </a:r>
            <a:endParaRPr lang="zh-CN" altLang="en-US" sz="1400">
              <a:latin typeface="华文中宋" panose="02010600040101010101" charset="-122"/>
              <a:ea typeface="华文中宋" panose="02010600040101010101" charset="-122"/>
            </a:endParaRPr>
          </a:p>
        </p:txBody>
      </p:sp>
      <p:sp>
        <p:nvSpPr>
          <p:cNvPr id="44" name="矩形 43"/>
          <p:cNvSpPr/>
          <p:nvPr/>
        </p:nvSpPr>
        <p:spPr>
          <a:xfrm>
            <a:off x="2475230" y="4858385"/>
            <a:ext cx="1700530" cy="75184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zh-CN" sz="1400">
                <a:latin typeface="华文中宋" panose="02010600040101010101" charset="-122"/>
                <a:ea typeface="华文中宋" panose="02010600040101010101" charset="-122"/>
                <a:sym typeface="+mn-ea"/>
              </a:rPr>
              <a:t>不动产登记部门依建房村民申请办理不动产登记</a:t>
            </a:r>
            <a:endParaRPr lang="zh-CN" sz="1400">
              <a:latin typeface="华文中宋" panose="02010600040101010101" charset="-122"/>
              <a:ea typeface="华文中宋" panose="02010600040101010101" charset="-122"/>
              <a:sym typeface="+mn-ea"/>
            </a:endParaRPr>
          </a:p>
        </p:txBody>
      </p:sp>
      <p:cxnSp>
        <p:nvCxnSpPr>
          <p:cNvPr id="45" name="直接箭头连接符 44"/>
          <p:cNvCxnSpPr>
            <a:stCxn id="43" idx="1"/>
            <a:endCxn id="44" idx="2"/>
          </p:cNvCxnSpPr>
          <p:nvPr/>
        </p:nvCxnSpPr>
        <p:spPr>
          <a:xfrm flipH="1" flipV="1">
            <a:off x="3325495" y="5610225"/>
            <a:ext cx="1577975" cy="405130"/>
          </a:xfrm>
          <a:prstGeom prst="straightConnector1">
            <a:avLst/>
          </a:prstGeom>
          <a:ln>
            <a:tailEnd type="arrow" w="med" len="med"/>
          </a:ln>
        </p:spPr>
        <p:style>
          <a:lnRef idx="1">
            <a:schemeClr val="dk1"/>
          </a:lnRef>
          <a:fillRef idx="0">
            <a:schemeClr val="dk1"/>
          </a:fillRef>
          <a:effectRef idx="0">
            <a:schemeClr val="dk1"/>
          </a:effectRef>
          <a:fontRef idx="minor">
            <a:schemeClr val="tx1"/>
          </a:fontRef>
        </p:style>
      </p:cxnSp>
      <p:sp>
        <p:nvSpPr>
          <p:cNvPr id="46" name="文本框 45"/>
          <p:cNvSpPr txBox="1"/>
          <p:nvPr/>
        </p:nvSpPr>
        <p:spPr>
          <a:xfrm>
            <a:off x="6727190" y="5739765"/>
            <a:ext cx="1102995" cy="275590"/>
          </a:xfrm>
          <a:prstGeom prst="rect">
            <a:avLst/>
          </a:prstGeom>
          <a:noFill/>
        </p:spPr>
        <p:txBody>
          <a:bodyPr wrap="square" rtlCol="0">
            <a:spAutoFit/>
          </a:bodyPr>
          <a:p>
            <a:r>
              <a:rPr lang="zh-CN" altLang="en-US" sz="1200"/>
              <a:t>主体通过验收</a:t>
            </a:r>
            <a:endParaRPr lang="zh-CN" altLang="en-US" sz="1200"/>
          </a:p>
        </p:txBody>
      </p:sp>
      <p:sp>
        <p:nvSpPr>
          <p:cNvPr id="47" name="文本框 46"/>
          <p:cNvSpPr txBox="1"/>
          <p:nvPr/>
        </p:nvSpPr>
        <p:spPr>
          <a:xfrm>
            <a:off x="6816090" y="6015355"/>
            <a:ext cx="1102995" cy="275590"/>
          </a:xfrm>
          <a:prstGeom prst="rect">
            <a:avLst/>
          </a:prstGeom>
          <a:noFill/>
        </p:spPr>
        <p:txBody>
          <a:bodyPr wrap="square" rtlCol="0">
            <a:spAutoFit/>
          </a:bodyPr>
          <a:p>
            <a:r>
              <a:rPr lang="zh-CN" altLang="en-US" sz="1200"/>
              <a:t>验收不合格</a:t>
            </a:r>
            <a:endParaRPr lang="zh-CN" altLang="en-US" sz="1200"/>
          </a:p>
        </p:txBody>
      </p:sp>
      <p:sp>
        <p:nvSpPr>
          <p:cNvPr id="48" name="矩形 47"/>
          <p:cNvSpPr/>
          <p:nvPr/>
        </p:nvSpPr>
        <p:spPr>
          <a:xfrm>
            <a:off x="46355" y="694055"/>
            <a:ext cx="12097385" cy="6038850"/>
          </a:xfrm>
          <a:prstGeom prst="rect">
            <a:avLst/>
          </a:prstGeom>
          <a:noFill/>
          <a:ln w="12700" cmpd="sng">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50" name="文本框 49"/>
          <p:cNvSpPr txBox="1"/>
          <p:nvPr/>
        </p:nvSpPr>
        <p:spPr>
          <a:xfrm>
            <a:off x="4203065" y="230505"/>
            <a:ext cx="3840480" cy="460375"/>
          </a:xfrm>
          <a:prstGeom prst="rect">
            <a:avLst/>
          </a:prstGeom>
          <a:noFill/>
        </p:spPr>
        <p:txBody>
          <a:bodyPr wrap="none" rtlCol="0">
            <a:spAutoFit/>
          </a:bodyPr>
          <a:p>
            <a:pPr algn="ctr"/>
            <a:r>
              <a:rPr lang="zh-CN" altLang="en-US" sz="2400"/>
              <a:t>长春市农村住房建设流程图</a:t>
            </a:r>
            <a:endParaRPr lang="zh-CN" altLang="en-US" sz="2400"/>
          </a:p>
        </p:txBody>
      </p:sp>
      <p:sp>
        <p:nvSpPr>
          <p:cNvPr id="68" name="矩形 67"/>
          <p:cNvSpPr/>
          <p:nvPr/>
        </p:nvSpPr>
        <p:spPr>
          <a:xfrm>
            <a:off x="4488815" y="4490085"/>
            <a:ext cx="1854835" cy="912495"/>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vertOverflow="overflow" horzOverflow="overflow" vert="horz" wrap="square" numCol="1" spcCol="0" rtlCol="0" fromWordArt="0" anchor="ctr" anchorCtr="0" forceAA="0" compatLnSpc="1">
            <a:noAutofit/>
          </a:bodyPr>
          <a:p>
            <a:pPr lvl="0" algn="ctr">
              <a:buClrTx/>
              <a:buSzTx/>
              <a:buFontTx/>
            </a:pPr>
            <a:r>
              <a:rPr lang="zh-CN" altLang="en-US" sz="1000">
                <a:latin typeface="华文中宋" panose="02010600040101010101" charset="-122"/>
                <a:ea typeface="华文中宋" panose="02010600040101010101" charset="-122"/>
                <a:sym typeface="+mn-ea"/>
              </a:rPr>
              <a:t>建房村民负责组织建筑施工企业或承揽工程的农村建筑工匠进行竣工验收，</a:t>
            </a:r>
            <a:r>
              <a:rPr lang="en-US" altLang="zh-CN" sz="1000">
                <a:latin typeface="华文中宋" panose="02010600040101010101" charset="-122"/>
                <a:ea typeface="华文中宋" panose="02010600040101010101" charset="-122"/>
                <a:sym typeface="+mn-ea"/>
              </a:rPr>
              <a:t>街道、乡镇</a:t>
            </a:r>
            <a:r>
              <a:rPr lang="zh-CN" altLang="en-US" sz="1000">
                <a:latin typeface="华文中宋" panose="02010600040101010101" charset="-122"/>
                <a:ea typeface="华文中宋" panose="02010600040101010101" charset="-122"/>
                <a:sym typeface="+mn-ea"/>
              </a:rPr>
              <a:t>组织相关部门或派员到场指导验收并形成记录</a:t>
            </a:r>
            <a:endParaRPr lang="zh-CN" altLang="en-US" sz="1000">
              <a:latin typeface="华文中宋" panose="02010600040101010101" charset="-122"/>
              <a:ea typeface="华文中宋" panose="02010600040101010101" charset="-122"/>
              <a:sym typeface="+mn-ea"/>
            </a:endParaRPr>
          </a:p>
        </p:txBody>
      </p:sp>
      <p:cxnSp>
        <p:nvCxnSpPr>
          <p:cNvPr id="69" name="直接箭头连接符 68"/>
          <p:cNvCxnSpPr/>
          <p:nvPr/>
        </p:nvCxnSpPr>
        <p:spPr>
          <a:xfrm>
            <a:off x="5415915" y="5402580"/>
            <a:ext cx="0" cy="339090"/>
          </a:xfrm>
          <a:prstGeom prst="straightConnector1">
            <a:avLst/>
          </a:prstGeom>
          <a:ln w="12700" cmpd="sng">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Tree>
    <p:custDataLst>
      <p:tags r:id="rId4"/>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COMMONDATA" val="eyJoZGlkIjoiZjE4MDUyNzAzNjI5OTc5YTQ2ZDMwMjhkZmIwOTg5OGI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589</Words>
  <Application>WPS 演示</Application>
  <PresentationFormat>宽屏</PresentationFormat>
  <Paragraphs>61</Paragraphs>
  <Slides>1</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Wingdings</vt:lpstr>
      <vt:lpstr>华文中宋</vt:lpstr>
      <vt:lpstr>微软雅黑</vt:lpstr>
      <vt:lpstr>Arial Unicode MS</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WPS_1502280597</cp:lastModifiedBy>
  <cp:revision>180</cp:revision>
  <dcterms:created xsi:type="dcterms:W3CDTF">2019-06-19T02:08:00Z</dcterms:created>
  <dcterms:modified xsi:type="dcterms:W3CDTF">2022-07-22T05:57:41Z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2052-11.1.0.11875</vt:lpwstr>
  </property>
  <property fmtid="{D5CDD505-2E9C-101B-9397-08002B2CF9AE}" pid="3" name="ICV">
    <vt:lpwstr>A38C0DAD307A49A39CE2E4F469E61C15</vt:lpwstr>
  </property>
</Properties>
</file>